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B351DE8-E6A8-4F33-A160-71EB3E99FB9C}">
  <a:tblStyle styleId="{EB351DE8-E6A8-4F33-A160-71EB3E99FB9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19649d13b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19649d13b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20e6ff02f7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20e6ff02f7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20e6ff02f7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20e6ff02f7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19649d13b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19649d13b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1d60141f07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1d60141f07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19649d13ba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19649d13ba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20e6ff02f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20e6ff02f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20e6ff02f7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20e6ff02f7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20e6ff02f7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20e6ff02f7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20e6ff02f7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20e6ff02f7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20e6ff02f7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20e6ff02f7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1d60141f0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1d60141f0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19649d13b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19649d13b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20e6ff02f7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20e6ff02f7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zh-CN"/>
              <a:t>Spider web simulation</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sz="1800"/>
          </a:p>
          <a:p>
            <a:pPr indent="0" lvl="0" marL="0" rtl="0" algn="ctr">
              <a:spcBef>
                <a:spcPts val="0"/>
              </a:spcBef>
              <a:spcAft>
                <a:spcPts val="0"/>
              </a:spcAft>
              <a:buNone/>
            </a:pPr>
            <a:r>
              <a:rPr lang="zh-CN" sz="1800"/>
              <a:t>Changrui Cai &amp; Jiahua He</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nvSpPr>
        <p:spPr>
          <a:xfrm>
            <a:off x="1392250" y="4370400"/>
            <a:ext cx="1310400" cy="464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zh-CN" sz="1800">
                <a:solidFill>
                  <a:schemeClr val="dk1"/>
                </a:solidFill>
              </a:rPr>
              <a:t>t = 0.02s</a:t>
            </a:r>
            <a:endParaRPr sz="1800">
              <a:solidFill>
                <a:schemeClr val="dk1"/>
              </a:solidFill>
            </a:endParaRPr>
          </a:p>
        </p:txBody>
      </p:sp>
      <p:sp>
        <p:nvSpPr>
          <p:cNvPr id="122" name="Google Shape;122;p22"/>
          <p:cNvSpPr txBox="1"/>
          <p:nvPr/>
        </p:nvSpPr>
        <p:spPr>
          <a:xfrm>
            <a:off x="6194125" y="4370400"/>
            <a:ext cx="1310400" cy="464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zh-CN" sz="1800">
                <a:solidFill>
                  <a:schemeClr val="dk1"/>
                </a:solidFill>
              </a:rPr>
              <a:t>t = 0.03s</a:t>
            </a:r>
            <a:endParaRPr sz="1800">
              <a:solidFill>
                <a:schemeClr val="dk1"/>
              </a:solidFill>
            </a:endParaRPr>
          </a:p>
        </p:txBody>
      </p:sp>
      <p:pic>
        <p:nvPicPr>
          <p:cNvPr id="123" name="Google Shape;123;p22"/>
          <p:cNvPicPr preferRelativeResize="0"/>
          <p:nvPr/>
        </p:nvPicPr>
        <p:blipFill>
          <a:blip r:embed="rId3">
            <a:alphaModFix/>
          </a:blip>
          <a:stretch>
            <a:fillRect/>
          </a:stretch>
        </p:blipFill>
        <p:spPr>
          <a:xfrm>
            <a:off x="152400" y="152400"/>
            <a:ext cx="4065602" cy="4065602"/>
          </a:xfrm>
          <a:prstGeom prst="rect">
            <a:avLst/>
          </a:prstGeom>
          <a:noFill/>
          <a:ln>
            <a:noFill/>
          </a:ln>
        </p:spPr>
      </p:pic>
      <p:pic>
        <p:nvPicPr>
          <p:cNvPr id="124" name="Google Shape;124;p22"/>
          <p:cNvPicPr preferRelativeResize="0"/>
          <p:nvPr/>
        </p:nvPicPr>
        <p:blipFill>
          <a:blip r:embed="rId4">
            <a:alphaModFix/>
          </a:blip>
          <a:stretch>
            <a:fillRect/>
          </a:stretch>
        </p:blipFill>
        <p:spPr>
          <a:xfrm>
            <a:off x="4370402" y="152400"/>
            <a:ext cx="4076204" cy="406559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3"/>
          <p:cNvPicPr preferRelativeResize="0"/>
          <p:nvPr/>
        </p:nvPicPr>
        <p:blipFill>
          <a:blip r:embed="rId3">
            <a:alphaModFix/>
          </a:blip>
          <a:stretch>
            <a:fillRect/>
          </a:stretch>
        </p:blipFill>
        <p:spPr>
          <a:xfrm>
            <a:off x="579875" y="152400"/>
            <a:ext cx="7812276" cy="48386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24"/>
          <p:cNvPicPr preferRelativeResize="0"/>
          <p:nvPr/>
        </p:nvPicPr>
        <p:blipFill>
          <a:blip r:embed="rId3">
            <a:alphaModFix/>
          </a:blip>
          <a:stretch>
            <a:fillRect/>
          </a:stretch>
        </p:blipFill>
        <p:spPr>
          <a:xfrm>
            <a:off x="719775" y="115075"/>
            <a:ext cx="7770846" cy="483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CN" sz="2800">
                <a:solidFill>
                  <a:srgbClr val="FFFFFF"/>
                </a:solidFill>
              </a:rPr>
              <a:t>Constrain</a:t>
            </a:r>
            <a:endParaRPr sz="2800">
              <a:solidFill>
                <a:srgbClr val="FFFFFF"/>
              </a:solidFill>
            </a:endParaRPr>
          </a:p>
        </p:txBody>
      </p:sp>
      <p:sp>
        <p:nvSpPr>
          <p:cNvPr id="140" name="Google Shape;140;p25"/>
          <p:cNvSpPr txBox="1"/>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ADADAD"/>
              </a:buClr>
              <a:buSzPts val="1800"/>
              <a:buAutoNum type="arabicPeriod"/>
            </a:pPr>
            <a:r>
              <a:rPr lang="zh-CN" sz="1800">
                <a:solidFill>
                  <a:srgbClr val="ADADAD"/>
                </a:solidFill>
              </a:rPr>
              <a:t>The adhesive force is not considered</a:t>
            </a:r>
            <a:endParaRPr sz="1800">
              <a:solidFill>
                <a:srgbClr val="ADADAD"/>
              </a:solidFill>
            </a:endParaRPr>
          </a:p>
          <a:p>
            <a:pPr indent="-342900" lvl="0" marL="457200" rtl="0" algn="l">
              <a:lnSpc>
                <a:spcPct val="115000"/>
              </a:lnSpc>
              <a:spcBef>
                <a:spcPts val="0"/>
              </a:spcBef>
              <a:spcAft>
                <a:spcPts val="0"/>
              </a:spcAft>
              <a:buClr>
                <a:srgbClr val="ADADAD"/>
              </a:buClr>
              <a:buSzPts val="1800"/>
              <a:buAutoNum type="arabicPeriod"/>
            </a:pPr>
            <a:r>
              <a:rPr lang="zh-CN" sz="1800">
                <a:solidFill>
                  <a:srgbClr val="ADADAD"/>
                </a:solidFill>
              </a:rPr>
              <a:t>The mass of the web is not considered</a:t>
            </a:r>
            <a:endParaRPr sz="1800">
              <a:solidFill>
                <a:srgbClr val="ADADAD"/>
              </a:solidFill>
            </a:endParaRPr>
          </a:p>
          <a:p>
            <a:pPr indent="-342900" lvl="0" marL="457200" rtl="0" algn="l">
              <a:lnSpc>
                <a:spcPct val="115000"/>
              </a:lnSpc>
              <a:spcBef>
                <a:spcPts val="0"/>
              </a:spcBef>
              <a:spcAft>
                <a:spcPts val="0"/>
              </a:spcAft>
              <a:buClr>
                <a:srgbClr val="ADADAD"/>
              </a:buClr>
              <a:buSzPts val="1800"/>
              <a:buAutoNum type="arabicPeriod"/>
            </a:pPr>
            <a:r>
              <a:rPr lang="zh-CN" sz="1800">
                <a:solidFill>
                  <a:srgbClr val="ADADAD"/>
                </a:solidFill>
              </a:rPr>
              <a:t>The spider web structure is a standard geometric shape, but in reality, the structure will becomes more complex</a:t>
            </a:r>
            <a:endParaRPr sz="1800">
              <a:solidFill>
                <a:srgbClr val="ADADAD"/>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Reference</a:t>
            </a:r>
            <a:endParaRPr/>
          </a:p>
        </p:txBody>
      </p:sp>
      <p:sp>
        <p:nvSpPr>
          <p:cNvPr id="146" name="Google Shape;146;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62500" lnSpcReduction="20000"/>
          </a:bodyPr>
          <a:lstStyle/>
          <a:p>
            <a:pPr indent="-228600" lvl="0" marL="228600" rtl="0" algn="l">
              <a:spcBef>
                <a:spcPts val="1200"/>
              </a:spcBef>
              <a:spcAft>
                <a:spcPts val="0"/>
              </a:spcAft>
              <a:buNone/>
            </a:pPr>
            <a:r>
              <a:rPr lang="zh-CN">
                <a:solidFill>
                  <a:srgbClr val="ADADAD"/>
                </a:solidFill>
              </a:rPr>
              <a:t>[1]     M. Chen, Z. Wang, K. Li, X. Wang, and L. Wei, “Elastic and Stretchable Functional Fibers: A Review of Materials, Fabrication Methods, and Applications,” Advanced Fiber Materials, vol. 3, no. 1, pp. 1–13, Jan. 2021, doi: https://doi.org/10.1007/s42765-020-00057-5.</a:t>
            </a:r>
            <a:endParaRPr>
              <a:solidFill>
                <a:srgbClr val="ADADAD"/>
              </a:solidFill>
            </a:endParaRPr>
          </a:p>
          <a:p>
            <a:pPr indent="-228600" lvl="0" marL="228600" rtl="0" algn="l">
              <a:spcBef>
                <a:spcPts val="1200"/>
              </a:spcBef>
              <a:spcAft>
                <a:spcPts val="0"/>
              </a:spcAft>
              <a:buNone/>
            </a:pPr>
            <a:r>
              <a:rPr lang="zh-CN">
                <a:solidFill>
                  <a:srgbClr val="ADADAD"/>
                </a:solidFill>
              </a:rPr>
              <a:t>[2]     Maria Gessica Ciulla, Alessio Massironi, Michela Sugni, M. A. Ensign, S. Marzorati, and Mahdi Forouharshad, “Recent Advances in the Development of Biomimetic Materials,” Gels, vol. 9, no. 10, pp. 833–833, Oct. 2023, doi: https://doi.org/10.3390/gels9100833.</a:t>
            </a:r>
            <a:endParaRPr>
              <a:solidFill>
                <a:srgbClr val="ADADAD"/>
              </a:solidFill>
            </a:endParaRPr>
          </a:p>
          <a:p>
            <a:pPr indent="-228600" lvl="0" marL="228600" rtl="0" algn="l">
              <a:spcBef>
                <a:spcPts val="1200"/>
              </a:spcBef>
              <a:spcAft>
                <a:spcPts val="0"/>
              </a:spcAft>
              <a:buNone/>
            </a:pPr>
            <a:r>
              <a:rPr lang="zh-CN">
                <a:solidFill>
                  <a:srgbClr val="ADADAD"/>
                </a:solidFill>
              </a:rPr>
              <a:t>[3]     A. Powers, “Spider Silk: Sronger than Steel? Nature’s Supermaterial,” Berkeley Scientific Journal, vol. 18, no. 1, 2013, doi: https://doi.org/10.5070/bs3181020651.</a:t>
            </a:r>
            <a:endParaRPr>
              <a:solidFill>
                <a:srgbClr val="ADADAD"/>
              </a:solidFill>
            </a:endParaRPr>
          </a:p>
          <a:p>
            <a:pPr indent="0" lvl="0" marL="0" rtl="0" algn="l">
              <a:spcBef>
                <a:spcPts val="1200"/>
              </a:spcBef>
              <a:spcAft>
                <a:spcPts val="0"/>
              </a:spcAft>
              <a:buNone/>
            </a:pPr>
            <a:r>
              <a:rPr lang="zh-CN">
                <a:solidFill>
                  <a:srgbClr val="ADADAD"/>
                </a:solidFill>
              </a:rPr>
              <a:t>[4]     K. M. Babu, “Spider silks and their applications,” Silk, pp. 235–253, 2019, doi: https://doi.org/10.1016/b978-0-08-102540-6.00010-3.</a:t>
            </a:r>
            <a:endParaRPr>
              <a:solidFill>
                <a:srgbClr val="ADADAD"/>
              </a:solidFill>
            </a:endParaRPr>
          </a:p>
          <a:p>
            <a:pPr indent="0" lvl="0" marL="0" rtl="0" algn="l">
              <a:spcBef>
                <a:spcPts val="1200"/>
              </a:spcBef>
              <a:spcAft>
                <a:spcPts val="0"/>
              </a:spcAft>
              <a:buNone/>
            </a:pPr>
            <a:r>
              <a:rPr lang="zh-CN">
                <a:solidFill>
                  <a:srgbClr val="ADADAD"/>
                </a:solidFill>
              </a:rPr>
              <a:t>[5]     M. K. Jawed and S. Lim, Discrete Simulation of Slender Structures. 2022.</a:t>
            </a:r>
            <a:endParaRPr>
              <a:solidFill>
                <a:srgbClr val="ADADAD"/>
              </a:solidFill>
            </a:endParaRPr>
          </a:p>
          <a:p>
            <a:pPr indent="0" lvl="0" marL="0" rtl="0" algn="l">
              <a:spcBef>
                <a:spcPts val="1200"/>
              </a:spcBef>
              <a:spcAft>
                <a:spcPts val="0"/>
              </a:spcAft>
              <a:buNone/>
            </a:pPr>
            <a:r>
              <a:rPr lang="zh-CN">
                <a:solidFill>
                  <a:srgbClr val="ADADAD"/>
                </a:solidFill>
              </a:rPr>
              <a:t>[6]     O. M. O’Reilly, “Kirchhoff’s Rod Theory,” Interaction of mechanics and mathematics, pp. 187–268, Jan. 2017, doi: https://doi.org/10.1007/978-3-319-50598-5_5.</a:t>
            </a:r>
            <a:endParaRPr sz="1100">
              <a:solidFill>
                <a:srgbClr val="000000"/>
              </a:solidFill>
              <a:highlight>
                <a:srgbClr val="FFFFFF"/>
              </a:highlight>
            </a:endParaRPr>
          </a:p>
          <a:p>
            <a:pPr indent="0" lvl="0" marL="0" rtl="0" algn="l">
              <a:spcBef>
                <a:spcPts val="120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2919750" y="1934625"/>
            <a:ext cx="3304500" cy="118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5000"/>
              <a:t>Thank you</a:t>
            </a:r>
            <a:endParaRPr sz="5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CN"/>
              <a:t>Introduction</a:t>
            </a:r>
            <a:endParaRPr b="1"/>
          </a:p>
        </p:txBody>
      </p:sp>
      <p:sp>
        <p:nvSpPr>
          <p:cNvPr id="61" name="Google Shape;61;p14"/>
          <p:cNvSpPr txBox="1"/>
          <p:nvPr>
            <p:ph idx="1" type="body"/>
          </p:nvPr>
        </p:nvSpPr>
        <p:spPr>
          <a:xfrm>
            <a:off x="311700" y="1152475"/>
            <a:ext cx="3246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CN"/>
              <a:t>When an insect flies into a spider's silk, what kind of deformation does the spider silk undergo?</a:t>
            </a:r>
            <a:endParaRPr/>
          </a:p>
        </p:txBody>
      </p:sp>
      <p:pic>
        <p:nvPicPr>
          <p:cNvPr id="62" name="Google Shape;62;p14"/>
          <p:cNvPicPr preferRelativeResize="0"/>
          <p:nvPr/>
        </p:nvPicPr>
        <p:blipFill rotWithShape="1">
          <a:blip r:embed="rId3">
            <a:alphaModFix/>
          </a:blip>
          <a:srcRect b="0" l="26943" r="0" t="0"/>
          <a:stretch/>
        </p:blipFill>
        <p:spPr>
          <a:xfrm>
            <a:off x="3510215" y="-1"/>
            <a:ext cx="5633787" cy="51434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CN"/>
              <a:t>Simplify</a:t>
            </a:r>
            <a:endParaRPr b="1"/>
          </a:p>
        </p:txBody>
      </p:sp>
      <p:sp>
        <p:nvSpPr>
          <p:cNvPr id="68" name="Google Shape;68;p15"/>
          <p:cNvSpPr txBox="1"/>
          <p:nvPr/>
        </p:nvSpPr>
        <p:spPr>
          <a:xfrm>
            <a:off x="3729875" y="753750"/>
            <a:ext cx="4349400" cy="4617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t/>
            </a:r>
            <a:endParaRPr sz="1800">
              <a:solidFill>
                <a:schemeClr val="lt2"/>
              </a:solidFill>
            </a:endParaRPr>
          </a:p>
        </p:txBody>
      </p:sp>
      <p:sp>
        <p:nvSpPr>
          <p:cNvPr id="69" name="Google Shape;69;p15"/>
          <p:cNvSpPr txBox="1"/>
          <p:nvPr/>
        </p:nvSpPr>
        <p:spPr>
          <a:xfrm>
            <a:off x="311700" y="1114750"/>
            <a:ext cx="4574700" cy="35094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2"/>
              </a:buClr>
              <a:buSzPts val="1800"/>
              <a:buChar char="●"/>
            </a:pPr>
            <a:r>
              <a:rPr b="1" lang="zh-CN" sz="1800">
                <a:solidFill>
                  <a:schemeClr val="lt2"/>
                </a:solidFill>
              </a:rPr>
              <a:t>Spider Web Structure:</a:t>
            </a:r>
            <a:r>
              <a:rPr lang="zh-CN" sz="1800">
                <a:solidFill>
                  <a:schemeClr val="lt2"/>
                </a:solidFill>
              </a:rPr>
              <a:t> The spider web is simplified into a regular octagonal structure, where each points are connected to the central point by a single rod.</a:t>
            </a:r>
            <a:endParaRPr sz="1800">
              <a:solidFill>
                <a:schemeClr val="lt2"/>
              </a:solidFill>
            </a:endParaRPr>
          </a:p>
          <a:p>
            <a:pPr indent="-342900" lvl="0" marL="457200" rtl="0" algn="l">
              <a:spcBef>
                <a:spcPts val="0"/>
              </a:spcBef>
              <a:spcAft>
                <a:spcPts val="0"/>
              </a:spcAft>
              <a:buClr>
                <a:schemeClr val="lt2"/>
              </a:buClr>
              <a:buSzPts val="1800"/>
              <a:buChar char="●"/>
            </a:pPr>
            <a:r>
              <a:rPr b="1" lang="zh-CN" sz="1800">
                <a:solidFill>
                  <a:schemeClr val="lt2"/>
                </a:solidFill>
              </a:rPr>
              <a:t>Fixed Points</a:t>
            </a:r>
            <a:r>
              <a:rPr lang="zh-CN" sz="1800">
                <a:solidFill>
                  <a:schemeClr val="lt2"/>
                </a:solidFill>
              </a:rPr>
              <a:t>: The eight points of the octagon are fixed in space and do not move.</a:t>
            </a:r>
            <a:endParaRPr sz="1800">
              <a:solidFill>
                <a:schemeClr val="lt2"/>
              </a:solidFill>
            </a:endParaRPr>
          </a:p>
          <a:p>
            <a:pPr indent="-342900" lvl="0" marL="457200" rtl="0" algn="l">
              <a:spcBef>
                <a:spcPts val="0"/>
              </a:spcBef>
              <a:spcAft>
                <a:spcPts val="0"/>
              </a:spcAft>
              <a:buClr>
                <a:schemeClr val="lt2"/>
              </a:buClr>
              <a:buSzPts val="1800"/>
              <a:buChar char="●"/>
            </a:pPr>
            <a:r>
              <a:rPr b="1" lang="zh-CN" sz="1800">
                <a:solidFill>
                  <a:schemeClr val="lt2"/>
                </a:solidFill>
              </a:rPr>
              <a:t>Simplified Impact Force:</a:t>
            </a:r>
            <a:r>
              <a:rPr lang="zh-CN" sz="1800">
                <a:solidFill>
                  <a:schemeClr val="lt2"/>
                </a:solidFill>
              </a:rPr>
              <a:t> The insect's impact is simplified as a continuously decreasing force applied to the central point of the web.</a:t>
            </a:r>
            <a:endParaRPr sz="1800">
              <a:solidFill>
                <a:schemeClr val="lt2"/>
              </a:solidFill>
            </a:endParaRPr>
          </a:p>
        </p:txBody>
      </p:sp>
      <p:pic>
        <p:nvPicPr>
          <p:cNvPr id="70" name="Google Shape;70;p15"/>
          <p:cNvPicPr preferRelativeResize="0"/>
          <p:nvPr/>
        </p:nvPicPr>
        <p:blipFill>
          <a:blip r:embed="rId3">
            <a:alphaModFix/>
          </a:blip>
          <a:stretch>
            <a:fillRect/>
          </a:stretch>
        </p:blipFill>
        <p:spPr>
          <a:xfrm>
            <a:off x="4989325" y="1318375"/>
            <a:ext cx="3952800" cy="264008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Assumption</a:t>
            </a:r>
            <a:endParaRPr/>
          </a:p>
        </p:txBody>
      </p:sp>
      <p:sp>
        <p:nvSpPr>
          <p:cNvPr id="76" name="Google Shape;76;p16"/>
          <p:cNvSpPr txBox="1"/>
          <p:nvPr>
            <p:ph idx="1" type="body"/>
          </p:nvPr>
        </p:nvSpPr>
        <p:spPr>
          <a:xfrm>
            <a:off x="311700" y="1152475"/>
            <a:ext cx="8412600" cy="22089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zh-CN"/>
              <a:t>Young's modulus of spider silk ranges from 1.5 to 12 gigapascals. Our team choose 5 gigapascals in general.</a:t>
            </a:r>
            <a:endParaRPr/>
          </a:p>
          <a:p>
            <a:pPr indent="-342900" lvl="0" marL="457200" rtl="0" algn="l">
              <a:spcBef>
                <a:spcPts val="0"/>
              </a:spcBef>
              <a:spcAft>
                <a:spcPts val="0"/>
              </a:spcAft>
              <a:buSzPts val="1800"/>
              <a:buChar char="●"/>
            </a:pPr>
            <a:r>
              <a:rPr lang="zh-CN"/>
              <a:t>The diameter ranges from 0.2mm to 1mm. Our team choose 0.5mm.</a:t>
            </a:r>
            <a:endParaRPr/>
          </a:p>
          <a:p>
            <a:pPr indent="-342900" lvl="0" marL="457200" rtl="0" algn="l">
              <a:spcBef>
                <a:spcPts val="0"/>
              </a:spcBef>
              <a:spcAft>
                <a:spcPts val="0"/>
              </a:spcAft>
              <a:buSzPts val="1800"/>
              <a:buChar char="●"/>
            </a:pPr>
            <a:r>
              <a:rPr lang="zh-CN"/>
              <a:t>From the reference the d</a:t>
            </a:r>
            <a:r>
              <a:rPr lang="zh-CN"/>
              <a:t>amping coefficient of the spider silk is 0.3.</a:t>
            </a:r>
            <a:endParaRPr/>
          </a:p>
          <a:p>
            <a:pPr indent="0" lvl="0" marL="914400" rtl="0" algn="l">
              <a:spcBef>
                <a:spcPts val="1200"/>
              </a:spcBef>
              <a:spcAft>
                <a:spcPts val="0"/>
              </a:spcAft>
              <a:buNone/>
            </a:pPr>
            <a:r>
              <a:t/>
            </a:r>
            <a:endParaRPr/>
          </a:p>
          <a:p>
            <a:pPr indent="0" lvl="0" marL="914400" rtl="0" algn="l">
              <a:spcBef>
                <a:spcPts val="1200"/>
              </a:spcBef>
              <a:spcAft>
                <a:spcPts val="1200"/>
              </a:spcAft>
              <a:buNone/>
            </a:pPr>
            <a:r>
              <a:t/>
            </a:r>
            <a:endParaRPr/>
          </a:p>
        </p:txBody>
      </p:sp>
      <p:pic>
        <p:nvPicPr>
          <p:cNvPr id="77" name="Google Shape;77;p16"/>
          <p:cNvPicPr preferRelativeResize="0"/>
          <p:nvPr/>
        </p:nvPicPr>
        <p:blipFill>
          <a:blip r:embed="rId3">
            <a:alphaModFix/>
          </a:blip>
          <a:stretch>
            <a:fillRect/>
          </a:stretch>
        </p:blipFill>
        <p:spPr>
          <a:xfrm>
            <a:off x="6481750" y="3048625"/>
            <a:ext cx="1830301" cy="18216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To get the force of the fly</a:t>
            </a:r>
            <a:endParaRPr/>
          </a:p>
        </p:txBody>
      </p:sp>
      <p:sp>
        <p:nvSpPr>
          <p:cNvPr id="83" name="Google Shape;83;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1400"/>
              </a:spcBef>
              <a:spcAft>
                <a:spcPts val="0"/>
              </a:spcAft>
              <a:buNone/>
            </a:pPr>
            <a:r>
              <a:rPr b="1" lang="zh-CN" sz="1300">
                <a:solidFill>
                  <a:schemeClr val="dk1"/>
                </a:solidFill>
              </a:rPr>
              <a:t>1. Approximate Values of Known Parameters</a:t>
            </a:r>
            <a:endParaRPr b="1" sz="1300">
              <a:solidFill>
                <a:schemeClr val="dk1"/>
              </a:solidFill>
            </a:endParaRPr>
          </a:p>
          <a:p>
            <a:pPr indent="-298450" lvl="0" marL="457200" rtl="0" algn="l">
              <a:spcBef>
                <a:spcPts val="1200"/>
              </a:spcBef>
              <a:spcAft>
                <a:spcPts val="0"/>
              </a:spcAft>
              <a:buClr>
                <a:schemeClr val="dk1"/>
              </a:buClr>
              <a:buSzPts val="1100"/>
              <a:buChar char="●"/>
            </a:pPr>
            <a:r>
              <a:rPr b="1" lang="zh-CN" sz="1100">
                <a:solidFill>
                  <a:schemeClr val="dk1"/>
                </a:solidFill>
              </a:rPr>
              <a:t>Spider Mass (m):</a:t>
            </a:r>
            <a:r>
              <a:rPr lang="zh-CN" sz="1100">
                <a:solidFill>
                  <a:schemeClr val="dk1"/>
                </a:solidFill>
              </a:rPr>
              <a:t> The average mass is approximately 10–15 milligrams (0.01–0.015 grams). Let m=0.012 kg.</a:t>
            </a:r>
            <a:endParaRPr sz="1100">
              <a:solidFill>
                <a:schemeClr val="dk1"/>
              </a:solidFill>
            </a:endParaRPr>
          </a:p>
          <a:p>
            <a:pPr indent="-298450" lvl="0" marL="457200" rtl="0" algn="l">
              <a:spcBef>
                <a:spcPts val="0"/>
              </a:spcBef>
              <a:spcAft>
                <a:spcPts val="0"/>
              </a:spcAft>
              <a:buClr>
                <a:schemeClr val="dk1"/>
              </a:buClr>
              <a:buSzPts val="1100"/>
              <a:buChar char="●"/>
            </a:pPr>
            <a:r>
              <a:rPr b="1" lang="zh-CN" sz="1100">
                <a:solidFill>
                  <a:schemeClr val="dk1"/>
                </a:solidFill>
              </a:rPr>
              <a:t>Spider Flying Speed (v):</a:t>
            </a:r>
            <a:r>
              <a:rPr lang="zh-CN" sz="1100">
                <a:solidFill>
                  <a:schemeClr val="dk1"/>
                </a:solidFill>
              </a:rPr>
              <a:t> Typically 1–2 meters per second (7km/hr) , take v=1.5 m/s.</a:t>
            </a:r>
            <a:endParaRPr sz="1100">
              <a:solidFill>
                <a:schemeClr val="dk1"/>
              </a:solidFill>
            </a:endParaRPr>
          </a:p>
          <a:p>
            <a:pPr indent="-298450" lvl="0" marL="457200" rtl="0" algn="l">
              <a:spcBef>
                <a:spcPts val="0"/>
              </a:spcBef>
              <a:spcAft>
                <a:spcPts val="0"/>
              </a:spcAft>
              <a:buClr>
                <a:schemeClr val="dk1"/>
              </a:buClr>
              <a:buSzPts val="1100"/>
              <a:buChar char="●"/>
            </a:pPr>
            <a:r>
              <a:rPr b="1" lang="zh-CN" sz="1100">
                <a:solidFill>
                  <a:schemeClr val="dk1"/>
                </a:solidFill>
              </a:rPr>
              <a:t>Collision Time (t):</a:t>
            </a:r>
            <a:r>
              <a:rPr lang="zh-CN" sz="1100">
                <a:solidFill>
                  <a:schemeClr val="dk1"/>
                </a:solidFill>
              </a:rPr>
              <a:t> Spider silk generally has elasticity, collision time may range from 0.01–0.1 seconds. Let t=0.05 s.</a:t>
            </a:r>
            <a:endParaRPr sz="1100">
              <a:solidFill>
                <a:schemeClr val="dk1"/>
              </a:solidFill>
            </a:endParaRPr>
          </a:p>
          <a:p>
            <a:pPr indent="0" lvl="0" marL="0" rtl="0" algn="l">
              <a:spcBef>
                <a:spcPts val="1400"/>
              </a:spcBef>
              <a:spcAft>
                <a:spcPts val="0"/>
              </a:spcAft>
              <a:buNone/>
            </a:pPr>
            <a:r>
              <a:rPr b="1" lang="zh-CN" sz="1300">
                <a:solidFill>
                  <a:schemeClr val="dk1"/>
                </a:solidFill>
              </a:rPr>
              <a:t>2. Calculating Impulse and Force</a:t>
            </a:r>
            <a:endParaRPr b="1" sz="1300">
              <a:solidFill>
                <a:schemeClr val="dk1"/>
              </a:solidFill>
            </a:endParaRPr>
          </a:p>
          <a:p>
            <a:pPr indent="0" lvl="0" marL="0" rtl="0" algn="l">
              <a:lnSpc>
                <a:spcPct val="100000"/>
              </a:lnSpc>
              <a:spcBef>
                <a:spcPts val="1200"/>
              </a:spcBef>
              <a:spcAft>
                <a:spcPts val="0"/>
              </a:spcAft>
              <a:buNone/>
            </a:pPr>
            <a:r>
              <a:rPr lang="zh-CN" sz="1100">
                <a:solidFill>
                  <a:schemeClr val="dk1"/>
                </a:solidFill>
              </a:rPr>
              <a:t>According to Newton's Second Law and the formula for impulse:</a:t>
            </a:r>
            <a:endParaRPr sz="1100">
              <a:solidFill>
                <a:schemeClr val="dk1"/>
              </a:solidFill>
            </a:endParaRPr>
          </a:p>
          <a:p>
            <a:pPr indent="0" lvl="0" marL="0" rtl="0" algn="l">
              <a:lnSpc>
                <a:spcPct val="100000"/>
              </a:lnSpc>
              <a:spcBef>
                <a:spcPts val="1200"/>
              </a:spcBef>
              <a:spcAft>
                <a:spcPts val="0"/>
              </a:spcAft>
              <a:buNone/>
            </a:pPr>
            <a:r>
              <a:rPr lang="zh-CN" sz="1100">
                <a:solidFill>
                  <a:schemeClr val="dk1"/>
                </a:solidFill>
              </a:rPr>
              <a:t>Where: </a:t>
            </a:r>
            <a:endParaRPr sz="1100">
              <a:solidFill>
                <a:schemeClr val="dk1"/>
              </a:solidFill>
            </a:endParaRPr>
          </a:p>
          <a:p>
            <a:pPr indent="-298450" lvl="0" marL="457200" rtl="0" algn="l">
              <a:lnSpc>
                <a:spcPct val="100000"/>
              </a:lnSpc>
              <a:spcBef>
                <a:spcPts val="1200"/>
              </a:spcBef>
              <a:spcAft>
                <a:spcPts val="0"/>
              </a:spcAft>
              <a:buClr>
                <a:schemeClr val="dk1"/>
              </a:buClr>
              <a:buSzPts val="1100"/>
              <a:buChar char="●"/>
            </a:pPr>
            <a:r>
              <a:rPr lang="zh-CN" sz="1100">
                <a:solidFill>
                  <a:schemeClr val="dk1"/>
                </a:solidFill>
              </a:rPr>
              <a:t>F is the force,</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lang="zh-CN" sz="1100">
                <a:solidFill>
                  <a:schemeClr val="dk1"/>
                </a:solidFill>
              </a:rPr>
              <a:t>Δp=m⋅v is the change in momentum,</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lang="zh-CN" sz="1100">
                <a:solidFill>
                  <a:schemeClr val="dk1"/>
                </a:solidFill>
              </a:rPr>
              <a:t>Δti s the duration of the collision.</a:t>
            </a:r>
            <a:endParaRPr sz="1100">
              <a:solidFill>
                <a:schemeClr val="dk1"/>
              </a:solidFill>
            </a:endParaRPr>
          </a:p>
          <a:p>
            <a:pPr indent="0" lvl="0" marL="0" rtl="0" algn="l">
              <a:lnSpc>
                <a:spcPct val="100000"/>
              </a:lnSpc>
              <a:spcBef>
                <a:spcPts val="1200"/>
              </a:spcBef>
              <a:spcAft>
                <a:spcPts val="0"/>
              </a:spcAft>
              <a:buNone/>
            </a:pPr>
            <a:r>
              <a:rPr lang="zh-CN" sz="1100">
                <a:solidFill>
                  <a:schemeClr val="dk1"/>
                </a:solidFill>
              </a:rPr>
              <a:t>So we can have F = 0.36N.</a:t>
            </a:r>
            <a:endParaRPr sz="1100">
              <a:solidFill>
                <a:schemeClr val="dk1"/>
              </a:solidFill>
            </a:endParaRPr>
          </a:p>
          <a:p>
            <a:pPr indent="0" lvl="0" marL="0" rtl="0" algn="l">
              <a:spcBef>
                <a:spcPts val="1200"/>
              </a:spcBef>
              <a:spcAft>
                <a:spcPts val="1200"/>
              </a:spcAft>
              <a:buNone/>
            </a:pPr>
            <a:r>
              <a:t/>
            </a:r>
            <a:endParaRPr sz="1100">
              <a:solidFill>
                <a:schemeClr val="dk1"/>
              </a:solidFill>
            </a:endParaRPr>
          </a:p>
        </p:txBody>
      </p:sp>
      <p:pic>
        <p:nvPicPr>
          <p:cNvPr id="84" name="Google Shape;84;p17"/>
          <p:cNvPicPr preferRelativeResize="0"/>
          <p:nvPr/>
        </p:nvPicPr>
        <p:blipFill>
          <a:blip r:embed="rId3">
            <a:alphaModFix/>
          </a:blip>
          <a:stretch>
            <a:fillRect/>
          </a:stretch>
        </p:blipFill>
        <p:spPr>
          <a:xfrm>
            <a:off x="5318250" y="2616075"/>
            <a:ext cx="989025" cy="489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B</a:t>
            </a:r>
            <a:r>
              <a:rPr lang="zh-CN"/>
              <a:t>oundary Condition</a:t>
            </a:r>
            <a:endParaRPr/>
          </a:p>
        </p:txBody>
      </p:sp>
      <p:sp>
        <p:nvSpPr>
          <p:cNvPr id="90" name="Google Shape;90;p18"/>
          <p:cNvSpPr txBox="1"/>
          <p:nvPr>
            <p:ph idx="1" type="body"/>
          </p:nvPr>
        </p:nvSpPr>
        <p:spPr>
          <a:xfrm>
            <a:off x="3984575" y="1076900"/>
            <a:ext cx="4673700" cy="19647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zh-CN" sz="1600">
                <a:solidFill>
                  <a:schemeClr val="dk1"/>
                </a:solidFill>
              </a:rPr>
              <a:t>Blue Line: Fixed Octagon edges (L=1cm)</a:t>
            </a:r>
            <a:endParaRPr sz="1600">
              <a:solidFill>
                <a:schemeClr val="dk1"/>
              </a:solidFill>
            </a:endParaRPr>
          </a:p>
          <a:p>
            <a:pPr indent="0" lvl="0" marL="0" rtl="0" algn="l">
              <a:spcBef>
                <a:spcPts val="1200"/>
              </a:spcBef>
              <a:spcAft>
                <a:spcPts val="0"/>
              </a:spcAft>
              <a:buNone/>
            </a:pPr>
            <a:r>
              <a:rPr lang="zh-CN" sz="1600">
                <a:solidFill>
                  <a:schemeClr val="dk1"/>
                </a:solidFill>
              </a:rPr>
              <a:t>Red Line: Rod to center (L=1.7cm)</a:t>
            </a:r>
            <a:endParaRPr sz="1600">
              <a:solidFill>
                <a:schemeClr val="dk1"/>
              </a:solidFill>
            </a:endParaRPr>
          </a:p>
          <a:p>
            <a:pPr indent="0" lvl="0" marL="0" rtl="0" algn="l">
              <a:spcBef>
                <a:spcPts val="1200"/>
              </a:spcBef>
              <a:spcAft>
                <a:spcPts val="0"/>
              </a:spcAft>
              <a:buNone/>
            </a:pPr>
            <a:r>
              <a:rPr lang="zh-CN" sz="1600">
                <a:solidFill>
                  <a:schemeClr val="dk1"/>
                </a:solidFill>
              </a:rPr>
              <a:t>Black Point: Fixed point</a:t>
            </a:r>
            <a:endParaRPr sz="1600">
              <a:solidFill>
                <a:schemeClr val="dk1"/>
              </a:solidFill>
            </a:endParaRPr>
          </a:p>
          <a:p>
            <a:pPr indent="0" lvl="0" marL="0" rtl="0" algn="l">
              <a:spcBef>
                <a:spcPts val="1200"/>
              </a:spcBef>
              <a:spcAft>
                <a:spcPts val="1200"/>
              </a:spcAft>
              <a:buNone/>
            </a:pPr>
            <a:r>
              <a:rPr lang="zh-CN" sz="1600">
                <a:solidFill>
                  <a:schemeClr val="dk1"/>
                </a:solidFill>
              </a:rPr>
              <a:t>Yellow Point: Center point</a:t>
            </a:r>
            <a:endParaRPr sz="1100">
              <a:solidFill>
                <a:schemeClr val="dk1"/>
              </a:solidFill>
            </a:endParaRPr>
          </a:p>
        </p:txBody>
      </p:sp>
      <p:pic>
        <p:nvPicPr>
          <p:cNvPr id="91" name="Google Shape;91;p18"/>
          <p:cNvPicPr preferRelativeResize="0"/>
          <p:nvPr/>
        </p:nvPicPr>
        <p:blipFill>
          <a:blip r:embed="rId3">
            <a:alphaModFix/>
          </a:blip>
          <a:stretch>
            <a:fillRect/>
          </a:stretch>
        </p:blipFill>
        <p:spPr>
          <a:xfrm>
            <a:off x="311700" y="1095950"/>
            <a:ext cx="3455200" cy="3378276"/>
          </a:xfrm>
          <a:prstGeom prst="rect">
            <a:avLst/>
          </a:prstGeom>
          <a:noFill/>
          <a:ln>
            <a:noFill/>
          </a:ln>
        </p:spPr>
      </p:pic>
      <p:graphicFrame>
        <p:nvGraphicFramePr>
          <p:cNvPr id="92" name="Google Shape;92;p18"/>
          <p:cNvGraphicFramePr/>
          <p:nvPr/>
        </p:nvGraphicFramePr>
        <p:xfrm>
          <a:off x="4037625" y="3118563"/>
          <a:ext cx="3000000" cy="3000000"/>
        </p:xfrm>
        <a:graphic>
          <a:graphicData uri="http://schemas.openxmlformats.org/drawingml/2006/table">
            <a:tbl>
              <a:tblPr>
                <a:noFill/>
                <a:tableStyleId>{EB351DE8-E6A8-4F33-A160-71EB3E99FB9C}</a:tableStyleId>
              </a:tblPr>
              <a:tblGrid>
                <a:gridCol w="1231650"/>
                <a:gridCol w="1231650"/>
                <a:gridCol w="1231650"/>
                <a:gridCol w="1231650"/>
              </a:tblGrid>
              <a:tr h="857700">
                <a:tc>
                  <a:txBody>
                    <a:bodyPr/>
                    <a:lstStyle/>
                    <a:p>
                      <a:pPr indent="0" lvl="0" marL="0" rtl="0" algn="ctr">
                        <a:lnSpc>
                          <a:spcPct val="115000"/>
                        </a:lnSpc>
                        <a:spcBef>
                          <a:spcPts val="0"/>
                        </a:spcBef>
                        <a:spcAft>
                          <a:spcPts val="1200"/>
                        </a:spcAft>
                        <a:buNone/>
                      </a:pPr>
                      <a:r>
                        <a:rPr lang="zh-CN" sz="1800">
                          <a:solidFill>
                            <a:schemeClr val="lt2"/>
                          </a:solidFill>
                        </a:rPr>
                        <a:t>Young's modulus</a:t>
                      </a:r>
                      <a:endParaRPr/>
                    </a:p>
                  </a:txBody>
                  <a:tcPr marT="91425" marB="91425" marR="91425" marL="91425" anchor="ctr"/>
                </a:tc>
                <a:tc>
                  <a:txBody>
                    <a:bodyPr/>
                    <a:lstStyle/>
                    <a:p>
                      <a:pPr indent="0" lvl="0" marL="0" rtl="0" algn="ctr">
                        <a:lnSpc>
                          <a:spcPct val="115000"/>
                        </a:lnSpc>
                        <a:spcBef>
                          <a:spcPts val="0"/>
                        </a:spcBef>
                        <a:spcAft>
                          <a:spcPts val="1200"/>
                        </a:spcAft>
                        <a:buNone/>
                      </a:pPr>
                      <a:r>
                        <a:rPr lang="zh-CN" sz="1800">
                          <a:solidFill>
                            <a:schemeClr val="lt2"/>
                          </a:solidFill>
                        </a:rPr>
                        <a:t>Diameter of Spider web</a:t>
                      </a:r>
                      <a:endParaRPr sz="1800">
                        <a:solidFill>
                          <a:schemeClr val="lt2"/>
                        </a:solidFill>
                      </a:endParaRPr>
                    </a:p>
                  </a:txBody>
                  <a:tcPr marT="91425" marB="91425" marR="91425" marL="91425" anchor="ctr"/>
                </a:tc>
                <a:tc>
                  <a:txBody>
                    <a:bodyPr/>
                    <a:lstStyle/>
                    <a:p>
                      <a:pPr indent="0" lvl="0" marL="0" rtl="0" algn="ctr">
                        <a:lnSpc>
                          <a:spcPct val="115000"/>
                        </a:lnSpc>
                        <a:spcBef>
                          <a:spcPts val="0"/>
                        </a:spcBef>
                        <a:spcAft>
                          <a:spcPts val="1200"/>
                        </a:spcAft>
                        <a:buNone/>
                      </a:pPr>
                      <a:r>
                        <a:rPr lang="zh-CN" sz="1800">
                          <a:solidFill>
                            <a:schemeClr val="lt2"/>
                          </a:solidFill>
                        </a:rPr>
                        <a:t>Maximum impact force</a:t>
                      </a:r>
                      <a:endParaRPr sz="1800">
                        <a:solidFill>
                          <a:schemeClr val="lt2"/>
                        </a:solidFill>
                      </a:endParaRPr>
                    </a:p>
                  </a:txBody>
                  <a:tcPr marT="91425" marB="91425" marR="91425" marL="91425" anchor="ctr"/>
                </a:tc>
                <a:tc>
                  <a:txBody>
                    <a:bodyPr/>
                    <a:lstStyle/>
                    <a:p>
                      <a:pPr indent="0" lvl="0" marL="0" rtl="0" algn="ctr">
                        <a:spcBef>
                          <a:spcPts val="0"/>
                        </a:spcBef>
                        <a:spcAft>
                          <a:spcPts val="0"/>
                        </a:spcAft>
                        <a:buNone/>
                      </a:pPr>
                      <a:r>
                        <a:rPr lang="zh-CN" sz="1800">
                          <a:solidFill>
                            <a:schemeClr val="lt2"/>
                          </a:solidFill>
                        </a:rPr>
                        <a:t>Damping coefficient </a:t>
                      </a:r>
                      <a:endParaRPr sz="1800">
                        <a:solidFill>
                          <a:schemeClr val="lt2"/>
                        </a:solidFill>
                      </a:endParaRPr>
                    </a:p>
                  </a:txBody>
                  <a:tcPr marT="91425" marB="91425" marR="91425" marL="91425" anchor="ctr"/>
                </a:tc>
              </a:tr>
              <a:tr h="219950">
                <a:tc>
                  <a:txBody>
                    <a:bodyPr/>
                    <a:lstStyle/>
                    <a:p>
                      <a:pPr indent="0" lvl="0" marL="0" rtl="0" algn="r">
                        <a:lnSpc>
                          <a:spcPct val="115000"/>
                        </a:lnSpc>
                        <a:spcBef>
                          <a:spcPts val="0"/>
                        </a:spcBef>
                        <a:spcAft>
                          <a:spcPts val="1200"/>
                        </a:spcAft>
                        <a:buNone/>
                      </a:pPr>
                      <a:r>
                        <a:rPr lang="zh-CN" sz="1800">
                          <a:solidFill>
                            <a:schemeClr val="lt2"/>
                          </a:solidFill>
                        </a:rPr>
                        <a:t>5GPa</a:t>
                      </a:r>
                      <a:endParaRPr/>
                    </a:p>
                  </a:txBody>
                  <a:tcPr marT="91425" marB="91425" marR="91425" marL="91425"/>
                </a:tc>
                <a:tc>
                  <a:txBody>
                    <a:bodyPr/>
                    <a:lstStyle/>
                    <a:p>
                      <a:pPr indent="0" lvl="0" marL="0" rtl="0" algn="r">
                        <a:lnSpc>
                          <a:spcPct val="115000"/>
                        </a:lnSpc>
                        <a:spcBef>
                          <a:spcPts val="0"/>
                        </a:spcBef>
                        <a:spcAft>
                          <a:spcPts val="1200"/>
                        </a:spcAft>
                        <a:buNone/>
                      </a:pPr>
                      <a:r>
                        <a:rPr lang="zh-CN" sz="1800">
                          <a:solidFill>
                            <a:schemeClr val="lt2"/>
                          </a:solidFill>
                        </a:rPr>
                        <a:t>0.5mm</a:t>
                      </a:r>
                      <a:endParaRPr sz="1800">
                        <a:solidFill>
                          <a:schemeClr val="lt2"/>
                        </a:solidFill>
                      </a:endParaRPr>
                    </a:p>
                  </a:txBody>
                  <a:tcPr marT="91425" marB="91425" marR="91425" marL="91425"/>
                </a:tc>
                <a:tc>
                  <a:txBody>
                    <a:bodyPr/>
                    <a:lstStyle/>
                    <a:p>
                      <a:pPr indent="0" lvl="0" marL="0" rtl="0" algn="r">
                        <a:lnSpc>
                          <a:spcPct val="115000"/>
                        </a:lnSpc>
                        <a:spcBef>
                          <a:spcPts val="0"/>
                        </a:spcBef>
                        <a:spcAft>
                          <a:spcPts val="1200"/>
                        </a:spcAft>
                        <a:buNone/>
                      </a:pPr>
                      <a:r>
                        <a:rPr lang="zh-CN" sz="1800">
                          <a:solidFill>
                            <a:schemeClr val="lt2"/>
                          </a:solidFill>
                        </a:rPr>
                        <a:t>0.36N</a:t>
                      </a:r>
                      <a:endParaRPr/>
                    </a:p>
                  </a:txBody>
                  <a:tcPr marT="91425" marB="91425" marR="91425" marL="91425"/>
                </a:tc>
                <a:tc>
                  <a:txBody>
                    <a:bodyPr/>
                    <a:lstStyle/>
                    <a:p>
                      <a:pPr indent="0" lvl="0" marL="0" rtl="0" algn="r">
                        <a:spcBef>
                          <a:spcPts val="0"/>
                        </a:spcBef>
                        <a:spcAft>
                          <a:spcPts val="0"/>
                        </a:spcAft>
                        <a:buNone/>
                      </a:pPr>
                      <a:r>
                        <a:rPr lang="zh-CN" sz="1800">
                          <a:solidFill>
                            <a:schemeClr val="lt2"/>
                          </a:solidFill>
                        </a:rPr>
                        <a:t>0.3</a:t>
                      </a:r>
                      <a:endParaRP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Method</a:t>
            </a:r>
            <a:endParaRPr/>
          </a:p>
        </p:txBody>
      </p:sp>
      <p:sp>
        <p:nvSpPr>
          <p:cNvPr id="98" name="Google Shape;98;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CN"/>
              <a:t>Newton-Raphson method</a:t>
            </a:r>
            <a:endParaRPr/>
          </a:p>
          <a:p>
            <a:pPr indent="-317500" lvl="1" marL="914400" rtl="0" algn="l">
              <a:spcBef>
                <a:spcPts val="0"/>
              </a:spcBef>
              <a:spcAft>
                <a:spcPts val="0"/>
              </a:spcAft>
              <a:buSzPts val="1400"/>
              <a:buChar char="○"/>
            </a:pPr>
            <a:r>
              <a:rPr lang="zh-CN"/>
              <a:t>tolerance = 1e-6</a:t>
            </a:r>
            <a:endParaRPr/>
          </a:p>
          <a:p>
            <a:pPr indent="-317500" lvl="1" marL="914400" rtl="0" algn="l">
              <a:spcBef>
                <a:spcPts val="0"/>
              </a:spcBef>
              <a:spcAft>
                <a:spcPts val="0"/>
              </a:spcAft>
              <a:buSzPts val="1400"/>
              <a:buChar char="○"/>
            </a:pPr>
            <a:r>
              <a:rPr lang="zh-CN"/>
              <a:t>total time = 0.05s</a:t>
            </a:r>
            <a:endParaRPr/>
          </a:p>
          <a:p>
            <a:pPr indent="-317500" lvl="1" marL="914400" rtl="0" algn="l">
              <a:spcBef>
                <a:spcPts val="0"/>
              </a:spcBef>
              <a:spcAft>
                <a:spcPts val="0"/>
              </a:spcAft>
              <a:buSzPts val="1400"/>
              <a:buChar char="○"/>
            </a:pPr>
            <a:r>
              <a:rPr lang="zh-CN"/>
              <a:t>dt = 0.0001s</a:t>
            </a:r>
            <a:endParaRPr/>
          </a:p>
          <a:p>
            <a:pPr indent="-342900" lvl="0" marL="457200" rtl="0" algn="l">
              <a:spcBef>
                <a:spcPts val="0"/>
              </a:spcBef>
              <a:spcAft>
                <a:spcPts val="0"/>
              </a:spcAft>
              <a:buSzPts val="1800"/>
              <a:buChar char="●"/>
            </a:pPr>
            <a:r>
              <a:rPr lang="zh-CN"/>
              <a:t>gradient = (elastic_modulus*area/length)*displacement – force</a:t>
            </a:r>
            <a:endParaRPr/>
          </a:p>
          <a:p>
            <a:pPr indent="-342900" lvl="0" marL="457200" rtl="0" algn="l">
              <a:spcBef>
                <a:spcPts val="0"/>
              </a:spcBef>
              <a:spcAft>
                <a:spcPts val="0"/>
              </a:spcAft>
              <a:buSzPts val="1800"/>
              <a:buChar char="●"/>
            </a:pPr>
            <a:r>
              <a:rPr lang="zh-CN"/>
              <a:t>Hessian = (elastic_modulus*area/length)</a:t>
            </a:r>
            <a:endParaRPr sz="1000">
              <a:solidFill>
                <a:srgbClr val="000000"/>
              </a:solidFill>
              <a:latin typeface="Times New Roman"/>
              <a:ea typeface="Times New Roman"/>
              <a:cs typeface="Times New Roman"/>
              <a:sym typeface="Times New Roman"/>
            </a:endParaRPr>
          </a:p>
          <a:p>
            <a:pPr indent="0" lvl="0" marL="457200" rtl="0" algn="l">
              <a:spcBef>
                <a:spcPts val="1200"/>
              </a:spcBef>
              <a:spcAft>
                <a:spcPts val="1200"/>
              </a:spcAft>
              <a:buNone/>
            </a:pPr>
            <a:r>
              <a:t/>
            </a:r>
            <a:endParaRPr/>
          </a:p>
        </p:txBody>
      </p:sp>
      <p:pic>
        <p:nvPicPr>
          <p:cNvPr id="99" name="Google Shape;99;p19"/>
          <p:cNvPicPr preferRelativeResize="0"/>
          <p:nvPr/>
        </p:nvPicPr>
        <p:blipFill>
          <a:blip r:embed="rId3">
            <a:alphaModFix/>
          </a:blip>
          <a:stretch>
            <a:fillRect/>
          </a:stretch>
        </p:blipFill>
        <p:spPr>
          <a:xfrm>
            <a:off x="5019100" y="886275"/>
            <a:ext cx="3999849" cy="1314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20"/>
          <p:cNvPicPr preferRelativeResize="0"/>
          <p:nvPr/>
        </p:nvPicPr>
        <p:blipFill>
          <a:blip r:embed="rId3">
            <a:alphaModFix/>
          </a:blip>
          <a:stretch>
            <a:fillRect/>
          </a:stretch>
        </p:blipFill>
        <p:spPr>
          <a:xfrm>
            <a:off x="5242375" y="755900"/>
            <a:ext cx="3493300" cy="3550025"/>
          </a:xfrm>
          <a:prstGeom prst="rect">
            <a:avLst/>
          </a:prstGeom>
          <a:noFill/>
          <a:ln>
            <a:noFill/>
          </a:ln>
        </p:spPr>
      </p:pic>
      <p:cxnSp>
        <p:nvCxnSpPr>
          <p:cNvPr id="105" name="Google Shape;105;p20"/>
          <p:cNvCxnSpPr/>
          <p:nvPr/>
        </p:nvCxnSpPr>
        <p:spPr>
          <a:xfrm>
            <a:off x="7029825" y="1584750"/>
            <a:ext cx="0" cy="987000"/>
          </a:xfrm>
          <a:prstGeom prst="straightConnector1">
            <a:avLst/>
          </a:prstGeom>
          <a:noFill/>
          <a:ln cap="flat" cmpd="sng" w="38100">
            <a:solidFill>
              <a:srgbClr val="FF0000"/>
            </a:solidFill>
            <a:prstDash val="solid"/>
            <a:round/>
            <a:headEnd len="med" w="med" type="none"/>
            <a:tailEnd len="med" w="med" type="triangle"/>
          </a:ln>
        </p:spPr>
      </p:cxnSp>
      <p:sp>
        <p:nvSpPr>
          <p:cNvPr id="106" name="Google Shape;106;p20"/>
          <p:cNvSpPr txBox="1"/>
          <p:nvPr/>
        </p:nvSpPr>
        <p:spPr>
          <a:xfrm>
            <a:off x="7126650" y="1584750"/>
            <a:ext cx="1310400" cy="464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zh-CN" sz="1800">
                <a:solidFill>
                  <a:srgbClr val="FF0000"/>
                </a:solidFill>
              </a:rPr>
              <a:t>F</a:t>
            </a:r>
            <a:endParaRPr sz="1800">
              <a:solidFill>
                <a:srgbClr val="FF0000"/>
              </a:solidFill>
            </a:endParaRPr>
          </a:p>
        </p:txBody>
      </p:sp>
      <p:sp>
        <p:nvSpPr>
          <p:cNvPr id="107" name="Google Shape;107;p20"/>
          <p:cNvSpPr txBox="1"/>
          <p:nvPr/>
        </p:nvSpPr>
        <p:spPr>
          <a:xfrm>
            <a:off x="391550" y="1133825"/>
            <a:ext cx="4635900" cy="34218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1200"/>
              </a:spcBef>
              <a:spcAft>
                <a:spcPts val="0"/>
              </a:spcAft>
              <a:buClr>
                <a:srgbClr val="ADADAD"/>
              </a:buClr>
              <a:buSzPts val="1800"/>
              <a:buAutoNum type="arabicPeriod"/>
            </a:pPr>
            <a:r>
              <a:rPr lang="zh-CN" sz="1800">
                <a:solidFill>
                  <a:srgbClr val="ADADAD"/>
                </a:solidFill>
              </a:rPr>
              <a:t>Create an octagonal mesh, with each line pointing toward the center as an independent rod. Due to symmetry, assume that all edges of the octagon are fixed.</a:t>
            </a:r>
            <a:endParaRPr sz="1800">
              <a:solidFill>
                <a:srgbClr val="ADADAD"/>
              </a:solidFill>
            </a:endParaRPr>
          </a:p>
          <a:p>
            <a:pPr indent="-342900" lvl="0" marL="457200" rtl="0" algn="l">
              <a:lnSpc>
                <a:spcPct val="115000"/>
              </a:lnSpc>
              <a:spcBef>
                <a:spcPts val="0"/>
              </a:spcBef>
              <a:spcAft>
                <a:spcPts val="0"/>
              </a:spcAft>
              <a:buClr>
                <a:srgbClr val="ADADAD"/>
              </a:buClr>
              <a:buSzPts val="1800"/>
              <a:buAutoNum type="arabicPeriod"/>
            </a:pPr>
            <a:r>
              <a:rPr lang="zh-CN" sz="1800">
                <a:solidFill>
                  <a:srgbClr val="ADADAD"/>
                </a:solidFill>
              </a:rPr>
              <a:t>Apply a decreasing force at the center of the octagon. Use the Newton-Raphson scheme method to solve for the displacement.</a:t>
            </a:r>
            <a:endParaRPr sz="1800">
              <a:solidFill>
                <a:srgbClr val="ADADAD"/>
              </a:solidFill>
            </a:endParaRPr>
          </a:p>
          <a:p>
            <a:pPr indent="0" lvl="0" marL="0" rtl="0" algn="l">
              <a:spcBef>
                <a:spcPts val="1200"/>
              </a:spcBef>
              <a:spcAft>
                <a:spcPts val="0"/>
              </a:spcAft>
              <a:buNone/>
            </a:pPr>
            <a:r>
              <a:t/>
            </a:r>
            <a:endParaRPr/>
          </a:p>
        </p:txBody>
      </p:sp>
      <p:sp>
        <p:nvSpPr>
          <p:cNvPr id="108" name="Google Shape;108;p20"/>
          <p:cNvSpPr txBox="1"/>
          <p:nvPr/>
        </p:nvSpPr>
        <p:spPr>
          <a:xfrm>
            <a:off x="513900" y="4241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2800">
                <a:solidFill>
                  <a:schemeClr val="dk1"/>
                </a:solidFill>
              </a:rPr>
              <a:t>Initial state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nvSpPr>
        <p:spPr>
          <a:xfrm>
            <a:off x="1392250" y="4370400"/>
            <a:ext cx="1310400" cy="464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zh-CN" sz="1800">
                <a:solidFill>
                  <a:schemeClr val="dk1"/>
                </a:solidFill>
              </a:rPr>
              <a:t>t = 0.0s</a:t>
            </a:r>
            <a:endParaRPr sz="1800">
              <a:solidFill>
                <a:schemeClr val="dk1"/>
              </a:solidFill>
            </a:endParaRPr>
          </a:p>
        </p:txBody>
      </p:sp>
      <p:sp>
        <p:nvSpPr>
          <p:cNvPr id="114" name="Google Shape;114;p21"/>
          <p:cNvSpPr txBox="1"/>
          <p:nvPr/>
        </p:nvSpPr>
        <p:spPr>
          <a:xfrm>
            <a:off x="6194125" y="4370400"/>
            <a:ext cx="1310400" cy="464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zh-CN" sz="1800">
                <a:solidFill>
                  <a:schemeClr val="dk1"/>
                </a:solidFill>
              </a:rPr>
              <a:t>t = 0.01s</a:t>
            </a:r>
            <a:endParaRPr sz="1800">
              <a:solidFill>
                <a:schemeClr val="dk1"/>
              </a:solidFill>
            </a:endParaRPr>
          </a:p>
        </p:txBody>
      </p:sp>
      <p:pic>
        <p:nvPicPr>
          <p:cNvPr id="115" name="Google Shape;115;p21"/>
          <p:cNvPicPr preferRelativeResize="0"/>
          <p:nvPr/>
        </p:nvPicPr>
        <p:blipFill>
          <a:blip r:embed="rId3">
            <a:alphaModFix/>
          </a:blip>
          <a:stretch>
            <a:fillRect/>
          </a:stretch>
        </p:blipFill>
        <p:spPr>
          <a:xfrm>
            <a:off x="4571991" y="160650"/>
            <a:ext cx="4047955" cy="4065601"/>
          </a:xfrm>
          <a:prstGeom prst="rect">
            <a:avLst/>
          </a:prstGeom>
          <a:noFill/>
          <a:ln>
            <a:noFill/>
          </a:ln>
        </p:spPr>
      </p:pic>
      <p:pic>
        <p:nvPicPr>
          <p:cNvPr id="116" name="Google Shape;116;p21"/>
          <p:cNvPicPr preferRelativeResize="0"/>
          <p:nvPr/>
        </p:nvPicPr>
        <p:blipFill>
          <a:blip r:embed="rId4">
            <a:alphaModFix/>
          </a:blip>
          <a:stretch>
            <a:fillRect/>
          </a:stretch>
        </p:blipFill>
        <p:spPr>
          <a:xfrm>
            <a:off x="325500" y="210146"/>
            <a:ext cx="4047951" cy="407945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